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71" r:id="rId3"/>
    <p:sldId id="260" r:id="rId4"/>
    <p:sldId id="263" r:id="rId5"/>
  </p:sldIdLst>
  <p:sldSz cx="12192000" cy="6858000"/>
  <p:notesSz cx="6858000" cy="9144000"/>
  <p:embeddedFontLst>
    <p:embeddedFont>
      <p:font typeface="맑은 고딕" pitchFamily="34" charset="-127"/>
      <p:regular r:id="rId6"/>
      <p:bold r:id="rId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7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  <a:srgbClr val="FFC90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02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804" y="-186"/>
      </p:cViewPr>
      <p:guideLst>
        <p:guide orient="horz" pos="2092"/>
        <p:guide pos="3840"/>
        <p:guide pos="175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BB7C-ED8A-4757-AD83-71D1217BD5FA}" type="datetimeFigureOut">
              <a:rPr lang="ko-KR" altLang="en-US" smtClean="0"/>
              <a:pPr/>
              <a:t>2016-05-05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0536-C8E0-4247-A6C3-5135EE3E1BC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Picture 2" descr="http://postfiles4.naver.net/20101110_195/lmlm4864_1289377936723BcAr5_JPEG/%B1%D7%B7%B9%C0%CC.jpg?type=w3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6114" y="0"/>
            <a:ext cx="12308114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  <p:extLst>
      <p:ext uri="{BB962C8B-B14F-4D97-AF65-F5344CB8AC3E}">
        <p14:creationId xmlns:p14="http://schemas.microsoft.com/office/powerpoint/2010/main" xmlns="" val="2415429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BB7C-ED8A-4757-AD83-71D1217BD5FA}" type="datetimeFigureOut">
              <a:rPr lang="ko-KR" altLang="en-US" smtClean="0"/>
              <a:pPr/>
              <a:t>2016-05-05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0536-C8E0-4247-A6C3-5135EE3E1BC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0969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BB7C-ED8A-4757-AD83-71D1217BD5FA}" type="datetimeFigureOut">
              <a:rPr lang="ko-KR" altLang="en-US" smtClean="0"/>
              <a:pPr/>
              <a:t>2016-05-05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0536-C8E0-4247-A6C3-5135EE3E1BC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85174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BB7C-ED8A-4757-AD83-71D1217BD5FA}" type="datetimeFigureOut">
              <a:rPr lang="ko-KR" altLang="en-US" smtClean="0"/>
              <a:pPr/>
              <a:t>2016-05-05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0536-C8E0-4247-A6C3-5135EE3E1BC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579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BB7C-ED8A-4757-AD83-71D1217BD5FA}" type="datetimeFigureOut">
              <a:rPr lang="ko-KR" altLang="en-US" smtClean="0"/>
              <a:pPr/>
              <a:t>2016-05-05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0536-C8E0-4247-A6C3-5135EE3E1BC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07904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BB7C-ED8A-4757-AD83-71D1217BD5FA}" type="datetimeFigureOut">
              <a:rPr lang="ko-KR" altLang="en-US" smtClean="0"/>
              <a:pPr/>
              <a:t>2016-05-05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0536-C8E0-4247-A6C3-5135EE3E1BC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445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BB7C-ED8A-4757-AD83-71D1217BD5FA}" type="datetimeFigureOut">
              <a:rPr lang="ko-KR" altLang="en-US" smtClean="0"/>
              <a:pPr/>
              <a:t>2016-05-05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0536-C8E0-4247-A6C3-5135EE3E1BC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55783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BB7C-ED8A-4757-AD83-71D1217BD5FA}" type="datetimeFigureOut">
              <a:rPr lang="ko-KR" altLang="en-US" smtClean="0"/>
              <a:pPr/>
              <a:t>2016-05-05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0536-C8E0-4247-A6C3-5135EE3E1BC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2287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BB7C-ED8A-4757-AD83-71D1217BD5FA}" type="datetimeFigureOut">
              <a:rPr lang="ko-KR" altLang="en-US" smtClean="0"/>
              <a:pPr/>
              <a:t>2016-05-05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0536-C8E0-4247-A6C3-5135EE3E1BC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8732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BB7C-ED8A-4757-AD83-71D1217BD5FA}" type="datetimeFigureOut">
              <a:rPr lang="ko-KR" altLang="en-US" smtClean="0"/>
              <a:pPr/>
              <a:t>2016-05-05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0536-C8E0-4247-A6C3-5135EE3E1BC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49220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BB7C-ED8A-4757-AD83-71D1217BD5FA}" type="datetimeFigureOut">
              <a:rPr lang="ko-KR" altLang="en-US" smtClean="0"/>
              <a:pPr/>
              <a:t>2016-05-05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0536-C8E0-4247-A6C3-5135EE3E1BC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11218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0BB7C-ED8A-4757-AD83-71D1217BD5FA}" type="datetimeFigureOut">
              <a:rPr lang="ko-KR" altLang="en-US" smtClean="0"/>
              <a:pPr/>
              <a:t>2016-05-05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40536-C8E0-4247-A6C3-5135EE3E1BC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8575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038386" y="297447"/>
            <a:ext cx="3690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 예비고객 조사</a:t>
            </a:r>
            <a:endParaRPr lang="ko-KR" altLang="en-US" sz="4000" b="1" dirty="0">
              <a:ln>
                <a:solidFill>
                  <a:schemeClr val="bg1">
                    <a:alpha val="0"/>
                  </a:schemeClr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타원 28"/>
          <p:cNvSpPr/>
          <p:nvPr/>
        </p:nvSpPr>
        <p:spPr>
          <a:xfrm>
            <a:off x="843021" y="2135413"/>
            <a:ext cx="1886873" cy="1886873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첫번째 예비고객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녀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  23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세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5" name="타원 29"/>
          <p:cNvSpPr/>
          <p:nvPr/>
        </p:nvSpPr>
        <p:spPr>
          <a:xfrm>
            <a:off x="3716050" y="2097313"/>
            <a:ext cx="1886873" cy="1886873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두번째 예비고객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남  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24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세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6" name="타원 30"/>
          <p:cNvSpPr/>
          <p:nvPr/>
        </p:nvSpPr>
        <p:spPr>
          <a:xfrm>
            <a:off x="6589079" y="2097313"/>
            <a:ext cx="1886873" cy="1886873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세번째 예비고객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여  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29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세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8" name="타원 31"/>
          <p:cNvSpPr/>
          <p:nvPr/>
        </p:nvSpPr>
        <p:spPr>
          <a:xfrm>
            <a:off x="9462107" y="2097313"/>
            <a:ext cx="1886873" cy="1886873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네번째 예비고객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여  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28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세 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23" name="직사각형 36"/>
          <p:cNvSpPr/>
          <p:nvPr/>
        </p:nvSpPr>
        <p:spPr>
          <a:xfrm>
            <a:off x="712996" y="4514926"/>
            <a:ext cx="24220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1600" b="1" dirty="0" smtClean="0"/>
              <a:t>HOT: </a:t>
            </a:r>
            <a:r>
              <a:rPr lang="ko-KR" altLang="en-US" sz="1600" b="1" dirty="0" smtClean="0"/>
              <a:t>디자인이 맘에든다</a:t>
            </a:r>
            <a:r>
              <a:rPr lang="en-US" altLang="ko-KR" sz="1600" b="1" dirty="0" smtClean="0"/>
              <a:t>.</a:t>
            </a:r>
            <a:endParaRPr lang="zh-CN" altLang="en-US" sz="1600" b="1" dirty="0" smtClean="0"/>
          </a:p>
          <a:p>
            <a:pPr lvl="0"/>
            <a:r>
              <a:rPr lang="en-US" altLang="ko-KR" sz="1600" b="1" dirty="0" smtClean="0"/>
              <a:t>COLD: </a:t>
            </a:r>
            <a:r>
              <a:rPr lang="ko-KR" altLang="en-US" sz="1600" b="1" dirty="0" smtClean="0"/>
              <a:t>제품 구매후기에 보장을 줄수있는지</a:t>
            </a:r>
            <a:endParaRPr lang="zh-CN" altLang="en-US" sz="1600" b="1" dirty="0"/>
          </a:p>
        </p:txBody>
      </p:sp>
      <p:sp>
        <p:nvSpPr>
          <p:cNvPr id="24" name="직사각형 37"/>
          <p:cNvSpPr/>
          <p:nvPr/>
        </p:nvSpPr>
        <p:spPr>
          <a:xfrm>
            <a:off x="3397342" y="4514926"/>
            <a:ext cx="28147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1600" b="1" dirty="0" smtClean="0"/>
              <a:t>HOT:</a:t>
            </a:r>
            <a:r>
              <a:rPr lang="ko-KR" altLang="en-US" sz="1600" b="1" dirty="0" smtClean="0"/>
              <a:t>가격이 다른곳보다 상대적으로 싸다</a:t>
            </a:r>
            <a:r>
              <a:rPr lang="en-US" altLang="ko-KR" sz="1600" b="1" dirty="0" smtClean="0"/>
              <a:t>.</a:t>
            </a:r>
            <a:endParaRPr lang="zh-CN" altLang="en-US" sz="1600" b="1" dirty="0" smtClean="0"/>
          </a:p>
          <a:p>
            <a:pPr lvl="0"/>
            <a:r>
              <a:rPr lang="en-US" altLang="ko-KR" sz="1600" b="1" dirty="0" smtClean="0"/>
              <a:t>COLD:</a:t>
            </a:r>
            <a:r>
              <a:rPr lang="ko-KR" altLang="en-US" sz="1600" b="1" dirty="0" smtClean="0"/>
              <a:t>제품 예측가격과 실제가격의 차이가 클수도 있을 것이다</a:t>
            </a:r>
            <a:r>
              <a:rPr lang="en-US" altLang="ko-KR" sz="1600" b="1" dirty="0" smtClean="0"/>
              <a:t>.</a:t>
            </a:r>
            <a:endParaRPr lang="zh-CN" altLang="en-US" sz="1600" b="1" dirty="0" smtClean="0"/>
          </a:p>
          <a:p>
            <a:endParaRPr lang="en-US" altLang="ko-KR" sz="1600" b="1" dirty="0" smtClean="0">
              <a:ln>
                <a:solidFill>
                  <a:schemeClr val="bg1">
                    <a:alpha val="0"/>
                  </a:schemeClr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직사각형 38"/>
          <p:cNvSpPr/>
          <p:nvPr/>
        </p:nvSpPr>
        <p:spPr>
          <a:xfrm>
            <a:off x="6459053" y="4514926"/>
            <a:ext cx="26268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1600" b="1" dirty="0" smtClean="0"/>
              <a:t>HOT:</a:t>
            </a:r>
            <a:r>
              <a:rPr lang="ko-KR" altLang="en-US" sz="1600" b="1" dirty="0" smtClean="0"/>
              <a:t>자신이 자기 집구조에 맞추어 먼저 설계해 볼수있다</a:t>
            </a:r>
            <a:r>
              <a:rPr lang="en-US" altLang="ko-KR" sz="1600" b="1" dirty="0" smtClean="0"/>
              <a:t>.</a:t>
            </a:r>
            <a:endParaRPr lang="zh-CN" altLang="en-US" sz="1600" b="1" dirty="0" smtClean="0"/>
          </a:p>
          <a:p>
            <a:pPr lvl="0"/>
            <a:r>
              <a:rPr lang="en-US" altLang="ko-KR" sz="1600" b="1" dirty="0" smtClean="0"/>
              <a:t>COLD:  </a:t>
            </a:r>
            <a:r>
              <a:rPr lang="ko-KR" altLang="en-US" sz="1600" b="1" dirty="0" smtClean="0"/>
              <a:t>설계한것과 실제의것이 차이가 많이 나면 어떻게 할것인가</a:t>
            </a:r>
            <a:r>
              <a:rPr lang="en-US" altLang="ko-KR" sz="1600" b="1" dirty="0" smtClean="0"/>
              <a:t>?</a:t>
            </a:r>
            <a:endParaRPr lang="zh-CN" altLang="en-US" sz="1600" b="1" dirty="0" smtClean="0"/>
          </a:p>
          <a:p>
            <a:endParaRPr lang="en-US" altLang="ko-KR" sz="1600" b="1" dirty="0" smtClean="0">
              <a:ln>
                <a:solidFill>
                  <a:schemeClr val="bg1">
                    <a:alpha val="0"/>
                  </a:schemeClr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직사각형 39"/>
          <p:cNvSpPr/>
          <p:nvPr/>
        </p:nvSpPr>
        <p:spPr>
          <a:xfrm>
            <a:off x="9332083" y="4514926"/>
            <a:ext cx="25115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HOT: </a:t>
            </a:r>
            <a:r>
              <a:rPr lang="ko-KR" altLang="en-US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제품이 다양하고 창의적인 제품이 많으면 좋겟다</a:t>
            </a:r>
            <a:r>
              <a:rPr lang="en-US" altLang="ko-KR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altLang="ko-KR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COLD:  </a:t>
            </a:r>
            <a:r>
              <a:rPr lang="ko-KR" altLang="en-US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만약 제품을 많이 샀을 경우 어떤 서비스를 줄수 있는지</a:t>
            </a:r>
            <a:r>
              <a:rPr lang="en-US" altLang="ko-KR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ko-KR" altLang="en-US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배송의 속도는 보장할수 있는지</a:t>
            </a:r>
            <a:r>
              <a:rPr lang="en-US" altLang="ko-KR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3783322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038386" y="297447"/>
            <a:ext cx="3690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 예비고객 조사</a:t>
            </a:r>
            <a:endParaRPr lang="ko-KR" altLang="en-US" sz="4000" b="1" dirty="0">
              <a:ln>
                <a:solidFill>
                  <a:schemeClr val="bg1">
                    <a:alpha val="0"/>
                  </a:schemeClr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타원 28"/>
          <p:cNvSpPr/>
          <p:nvPr/>
        </p:nvSpPr>
        <p:spPr>
          <a:xfrm>
            <a:off x="843021" y="2135413"/>
            <a:ext cx="1886873" cy="1886873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다섯번째 예비고객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녀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  28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세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5" name="타원 29"/>
          <p:cNvSpPr/>
          <p:nvPr/>
        </p:nvSpPr>
        <p:spPr>
          <a:xfrm>
            <a:off x="3716050" y="2097313"/>
            <a:ext cx="1886873" cy="1886873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여섯번째 예비고객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남  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24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세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6" name="타원 30"/>
          <p:cNvSpPr/>
          <p:nvPr/>
        </p:nvSpPr>
        <p:spPr>
          <a:xfrm>
            <a:off x="6589079" y="2097313"/>
            <a:ext cx="1886873" cy="1886873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일곱번째 예비고객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여  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29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세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8" name="타원 31"/>
          <p:cNvSpPr/>
          <p:nvPr/>
        </p:nvSpPr>
        <p:spPr>
          <a:xfrm>
            <a:off x="9462107" y="2097313"/>
            <a:ext cx="1886873" cy="1886873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여덟번째 예비고객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남  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31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세 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23" name="직사각형 36"/>
          <p:cNvSpPr/>
          <p:nvPr/>
        </p:nvSpPr>
        <p:spPr>
          <a:xfrm>
            <a:off x="712996" y="4514926"/>
            <a:ext cx="24220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1600" b="1" dirty="0" smtClean="0"/>
              <a:t>HOT: </a:t>
            </a:r>
            <a:r>
              <a:rPr lang="ko-KR" altLang="en-US" sz="1600" b="1" dirty="0" smtClean="0"/>
              <a:t>친환경재료와 재품들의 여러가지의 건셉이 있어 선탣하기좋다</a:t>
            </a:r>
            <a:r>
              <a:rPr lang="en-US" altLang="ko-KR" sz="1600" b="1" dirty="0" smtClean="0"/>
              <a:t>.</a:t>
            </a:r>
            <a:r>
              <a:rPr lang="ko-KR" altLang="en-US" sz="1600" b="1" dirty="0" smtClean="0"/>
              <a:t> </a:t>
            </a:r>
            <a:endParaRPr lang="zh-CN" altLang="en-US" sz="1600" b="1" dirty="0" smtClean="0"/>
          </a:p>
          <a:p>
            <a:pPr lvl="0"/>
            <a:r>
              <a:rPr lang="en-US" altLang="ko-KR" sz="1600" b="1" dirty="0" smtClean="0"/>
              <a:t>COLD: </a:t>
            </a:r>
            <a:r>
              <a:rPr lang="ko-KR" altLang="en-US" sz="1600" b="1" dirty="0" smtClean="0"/>
              <a:t> 제품의 사용주기는 얼마인가</a:t>
            </a:r>
            <a:r>
              <a:rPr lang="en-US" altLang="ko-KR" sz="1600" b="1" dirty="0" smtClean="0"/>
              <a:t>?</a:t>
            </a:r>
            <a:endParaRPr lang="zh-CN" altLang="en-US" sz="1600" b="1" dirty="0"/>
          </a:p>
        </p:txBody>
      </p:sp>
      <p:sp>
        <p:nvSpPr>
          <p:cNvPr id="24" name="직사각형 37"/>
          <p:cNvSpPr/>
          <p:nvPr/>
        </p:nvSpPr>
        <p:spPr>
          <a:xfrm>
            <a:off x="3397342" y="4514926"/>
            <a:ext cx="28147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1600" b="1" dirty="0" smtClean="0"/>
              <a:t>HOT:</a:t>
            </a:r>
            <a:r>
              <a:rPr lang="ko-KR" altLang="en-US" sz="1600" b="1" dirty="0" smtClean="0"/>
              <a:t> 가격을 예측해 주어서 편리하다</a:t>
            </a:r>
            <a:r>
              <a:rPr lang="en-US" altLang="ko-KR" sz="1600" b="1" dirty="0" smtClean="0"/>
              <a:t>.</a:t>
            </a:r>
            <a:endParaRPr lang="zh-CN" altLang="en-US" sz="1600" b="1" dirty="0" smtClean="0"/>
          </a:p>
          <a:p>
            <a:pPr lvl="0"/>
            <a:r>
              <a:rPr lang="en-US" altLang="ko-KR" sz="1600" b="1" dirty="0" smtClean="0"/>
              <a:t>COLD:</a:t>
            </a:r>
            <a:r>
              <a:rPr lang="ko-KR" altLang="en-US" sz="1600" b="1" dirty="0" smtClean="0"/>
              <a:t> 어떤 이벤트를 하는가</a:t>
            </a:r>
            <a:endParaRPr lang="zh-CN" altLang="en-US" sz="1600" b="1" dirty="0" smtClean="0"/>
          </a:p>
          <a:p>
            <a:endParaRPr lang="en-US" altLang="ko-KR" sz="1600" b="1" dirty="0" smtClean="0">
              <a:ln>
                <a:solidFill>
                  <a:schemeClr val="bg1">
                    <a:alpha val="0"/>
                  </a:schemeClr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직사각형 38"/>
          <p:cNvSpPr/>
          <p:nvPr/>
        </p:nvSpPr>
        <p:spPr>
          <a:xfrm>
            <a:off x="6459053" y="4514926"/>
            <a:ext cx="26268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1600" b="1" dirty="0" smtClean="0"/>
              <a:t>HOT:</a:t>
            </a:r>
            <a:r>
              <a:rPr lang="ko-KR" altLang="en-US" sz="1600" b="1" dirty="0" smtClean="0"/>
              <a:t> </a:t>
            </a:r>
            <a:r>
              <a:rPr lang="en-US" altLang="ko-KR" sz="1600" b="1" dirty="0" smtClean="0"/>
              <a:t>D-LINE</a:t>
            </a:r>
            <a:r>
              <a:rPr lang="ko-KR" altLang="en-US" sz="1600" b="1" dirty="0" smtClean="0"/>
              <a:t>에서  집을 자기절루 설계할수 있어서 좋다</a:t>
            </a:r>
            <a:r>
              <a:rPr lang="en-US" altLang="ko-KR" sz="1600" b="1" dirty="0" smtClean="0"/>
              <a:t>.</a:t>
            </a:r>
            <a:endParaRPr lang="zh-CN" altLang="en-US" sz="1600" b="1" dirty="0" smtClean="0"/>
          </a:p>
          <a:p>
            <a:pPr lvl="0"/>
            <a:r>
              <a:rPr lang="en-US" altLang="ko-KR" sz="1600" b="1" dirty="0" smtClean="0"/>
              <a:t>COLD:  </a:t>
            </a:r>
            <a:r>
              <a:rPr lang="ko-KR" altLang="en-US" sz="1600" b="1" dirty="0" smtClean="0"/>
              <a:t>설계한것과 실제의것이 차이가 많이 나면 어떻게 할것인가</a:t>
            </a:r>
            <a:r>
              <a:rPr lang="en-US" altLang="ko-KR" sz="1600" b="1" dirty="0" smtClean="0"/>
              <a:t>?</a:t>
            </a:r>
            <a:endParaRPr lang="zh-CN" altLang="en-US" sz="1600" b="1" dirty="0" smtClean="0"/>
          </a:p>
          <a:p>
            <a:endParaRPr lang="en-US" altLang="ko-KR" sz="1600" b="1" dirty="0" smtClean="0">
              <a:ln>
                <a:solidFill>
                  <a:schemeClr val="bg1">
                    <a:alpha val="0"/>
                  </a:schemeClr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직사각형 39"/>
          <p:cNvSpPr/>
          <p:nvPr/>
        </p:nvSpPr>
        <p:spPr>
          <a:xfrm>
            <a:off x="9332083" y="4514926"/>
            <a:ext cx="25115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HOT: </a:t>
            </a:r>
            <a:r>
              <a:rPr lang="ko-KR" altLang="en-US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다른곳과 어떤차이가 있는지</a:t>
            </a:r>
            <a:r>
              <a:rPr lang="en-US" altLang="ko-KR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US" altLang="ko-KR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COLD:  </a:t>
            </a:r>
            <a:r>
              <a:rPr lang="ko-KR" altLang="en-US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제품배송의 속도는 보장할수 있는지</a:t>
            </a:r>
            <a:r>
              <a:rPr lang="en-US" altLang="ko-KR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3783322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943430" y="1857827"/>
            <a:ext cx="10363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고객이 갇 결혼한 신혼부부일 때</a:t>
            </a:r>
            <a:endParaRPr lang="zh-CN" altLang="en-US" b="1" dirty="0" smtClean="0"/>
          </a:p>
          <a:p>
            <a:r>
              <a:rPr lang="ko-KR" altLang="en-US" dirty="0" smtClean="0"/>
              <a:t>최종사용자는 부부이고 의사결정권자는 부부중의 남자일 가능성이 높다</a:t>
            </a:r>
            <a:r>
              <a:rPr lang="en-US" dirty="0" smtClean="0"/>
              <a:t>. </a:t>
            </a:r>
            <a:r>
              <a:rPr lang="ko-KR" altLang="en-US" dirty="0" smtClean="0"/>
              <a:t>혹은 최종사용자와 의사결정권자가 부부 두사람 일수도 있다</a:t>
            </a:r>
            <a:r>
              <a:rPr lang="en-US" dirty="0" smtClean="0"/>
              <a:t>. </a:t>
            </a:r>
            <a:r>
              <a:rPr lang="ko-KR" altLang="en-US" dirty="0" smtClean="0"/>
              <a:t>거부권자는 부부자신 일수도 있고 부부의 부모일수도 있다</a:t>
            </a:r>
            <a:r>
              <a:rPr lang="en-US" dirty="0" smtClean="0"/>
              <a:t>.</a:t>
            </a:r>
            <a:endParaRPr lang="zh-CN" altLang="en-US" dirty="0" smtClean="0"/>
          </a:p>
          <a:p>
            <a:endParaRPr lang="en-US" altLang="ko-KR" b="1" dirty="0" smtClean="0"/>
          </a:p>
          <a:p>
            <a:r>
              <a:rPr lang="ko-KR" altLang="en-US" b="1" dirty="0" smtClean="0"/>
              <a:t>일반고객</a:t>
            </a:r>
            <a:endParaRPr lang="zh-CN" altLang="en-US" b="1" dirty="0" smtClean="0"/>
          </a:p>
          <a:p>
            <a:r>
              <a:rPr lang="ko-KR" altLang="en-US" dirty="0" smtClean="0"/>
              <a:t>최종사용자와 의사결정권자 모두 고객자신이다</a:t>
            </a:r>
            <a:r>
              <a:rPr lang="en-US" dirty="0" smtClean="0"/>
              <a:t>. </a:t>
            </a:r>
            <a:r>
              <a:rPr lang="ko-KR" altLang="en-US" dirty="0" smtClean="0"/>
              <a:t>거부권자는 고객 주위의 친구또는 부모가 될수있다</a:t>
            </a:r>
            <a:r>
              <a:rPr lang="en-US" dirty="0" smtClean="0"/>
              <a:t>.</a:t>
            </a:r>
            <a:endParaRPr lang="zh-CN" altLang="en-US" dirty="0" smtClean="0"/>
          </a:p>
          <a:p>
            <a:r>
              <a:rPr lang="ko-KR" altLang="en-US" b="1" dirty="0" smtClean="0"/>
              <a:t>갇 졸업한 학생일 경우</a:t>
            </a:r>
            <a:endParaRPr lang="zh-CN" altLang="en-US" b="1" dirty="0" smtClean="0"/>
          </a:p>
          <a:p>
            <a:r>
              <a:rPr lang="ko-KR" altLang="en-US" dirty="0" smtClean="0"/>
              <a:t>갇 졸업했을 때 자본도 얼마 없지만 집이 필요한 사람이다</a:t>
            </a:r>
            <a:r>
              <a:rPr lang="en-US" dirty="0" smtClean="0"/>
              <a:t>. </a:t>
            </a:r>
            <a:r>
              <a:rPr lang="ko-KR" altLang="en-US" dirty="0" smtClean="0"/>
              <a:t>최종사용자는 그 사람 자신이고 의사결정권자는 그사람 자신 일수도 있고 부모일 가능성이 높다</a:t>
            </a:r>
            <a:r>
              <a:rPr lang="en-US" dirty="0" smtClean="0"/>
              <a:t>. </a:t>
            </a:r>
            <a:r>
              <a:rPr lang="ko-KR" altLang="en-US" dirty="0" smtClean="0"/>
              <a:t>거부권자는 그사람 주위의 친구</a:t>
            </a:r>
            <a:r>
              <a:rPr lang="en-US" dirty="0" smtClean="0"/>
              <a:t>, </a:t>
            </a:r>
            <a:r>
              <a:rPr lang="ko-KR" altLang="en-US" dirty="0" smtClean="0"/>
              <a:t>회사동기 부모가 될수있다</a:t>
            </a:r>
            <a:r>
              <a:rPr lang="en-US" dirty="0" smtClean="0"/>
              <a:t>.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99886" y="624114"/>
            <a:ext cx="7605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/>
              <a:t>구매에 영향을 미치는 사람들을 분석</a:t>
            </a:r>
          </a:p>
          <a:p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="" val="2584695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5297707" y="1219184"/>
            <a:ext cx="1596571" cy="146594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가구</a:t>
            </a:r>
            <a:r>
              <a:rPr lang="en-US" altLang="ko-KR" b="1" dirty="0" smtClean="0">
                <a:solidFill>
                  <a:schemeClr val="tx1"/>
                </a:solidFill>
              </a:rPr>
              <a:t>&amp;</a:t>
            </a:r>
            <a:r>
              <a:rPr lang="ko-KR" altLang="en-US" b="1" dirty="0" smtClean="0">
                <a:solidFill>
                  <a:schemeClr val="tx1"/>
                </a:solidFill>
              </a:rPr>
              <a:t>인테리어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576440" y="2598051"/>
            <a:ext cx="1596571" cy="146594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장식품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895608" y="2605307"/>
            <a:ext cx="1596571" cy="146594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가정용품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9027878" y="4571999"/>
            <a:ext cx="1596571" cy="146594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도자기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466110" y="4637311"/>
            <a:ext cx="1596571" cy="146594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그림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582057" y="4601027"/>
            <a:ext cx="1596571" cy="146594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주방용품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143822" y="4651825"/>
            <a:ext cx="1596571" cy="146594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침대용품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23872" y="297447"/>
            <a:ext cx="4162101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ko-KR" altLang="en-US" sz="4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4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GREEN SPACE</a:t>
            </a:r>
            <a:endParaRPr lang="ko-KR" altLang="en-US" sz="4000" b="1" dirty="0">
              <a:ln>
                <a:solidFill>
                  <a:schemeClr val="bg1">
                    <a:alpha val="0"/>
                  </a:schemeClr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下箭头 31"/>
          <p:cNvSpPr/>
          <p:nvPr/>
        </p:nvSpPr>
        <p:spPr>
          <a:xfrm rot="2801554">
            <a:off x="4659088" y="2423891"/>
            <a:ext cx="522514" cy="537028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下箭头 32"/>
          <p:cNvSpPr/>
          <p:nvPr/>
        </p:nvSpPr>
        <p:spPr>
          <a:xfrm rot="19160705">
            <a:off x="6988631" y="2431147"/>
            <a:ext cx="522514" cy="537028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下箭头 33"/>
          <p:cNvSpPr/>
          <p:nvPr/>
        </p:nvSpPr>
        <p:spPr>
          <a:xfrm rot="2801554">
            <a:off x="2576288" y="4071262"/>
            <a:ext cx="522514" cy="537028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下箭头 34"/>
          <p:cNvSpPr/>
          <p:nvPr/>
        </p:nvSpPr>
        <p:spPr>
          <a:xfrm rot="2801554">
            <a:off x="7206345" y="3998691"/>
            <a:ext cx="522514" cy="537028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下箭头 35"/>
          <p:cNvSpPr/>
          <p:nvPr/>
        </p:nvSpPr>
        <p:spPr>
          <a:xfrm rot="19160705">
            <a:off x="4238173" y="4136577"/>
            <a:ext cx="522514" cy="537028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下箭头 36"/>
          <p:cNvSpPr/>
          <p:nvPr/>
        </p:nvSpPr>
        <p:spPr>
          <a:xfrm rot="19160705">
            <a:off x="9027888" y="3991433"/>
            <a:ext cx="522514" cy="537028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81630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0F0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275</Words>
  <Application>Microsoft Office PowerPoint</Application>
  <PresentationFormat>自定义</PresentationFormat>
  <Paragraphs>54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Arial</vt:lpstr>
      <vt:lpstr>宋体</vt:lpstr>
      <vt:lpstr>맑은 고딕</vt:lpstr>
      <vt:lpstr>Office 테마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NARU YANG</dc:creator>
  <cp:lastModifiedBy>admin</cp:lastModifiedBy>
  <cp:revision>22</cp:revision>
  <dcterms:created xsi:type="dcterms:W3CDTF">2013-12-18T12:51:48Z</dcterms:created>
  <dcterms:modified xsi:type="dcterms:W3CDTF">2016-05-05T13:59:00Z</dcterms:modified>
</cp:coreProperties>
</file>